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?>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34"/>
  </p:notesMasterIdLst>
  <p:sldIdLst>
    <p:sldId id="513" r:id="rId2"/>
    <p:sldId id="730" r:id="rId3"/>
    <p:sldId id="747" r:id="rId4"/>
    <p:sldId id="763" r:id="rId5"/>
    <p:sldId id="735" r:id="rId6"/>
    <p:sldId id="736" r:id="rId7"/>
    <p:sldId id="805" r:id="rId8"/>
    <p:sldId id="745" r:id="rId9"/>
    <p:sldId id="777" r:id="rId10"/>
    <p:sldId id="758" r:id="rId11"/>
    <p:sldId id="760" r:id="rId12"/>
    <p:sldId id="787" r:id="rId13"/>
    <p:sldId id="759" r:id="rId14"/>
    <p:sldId id="790" r:id="rId15"/>
    <p:sldId id="791" r:id="rId16"/>
    <p:sldId id="792" r:id="rId17"/>
    <p:sldId id="793" r:id="rId18"/>
    <p:sldId id="794" r:id="rId19"/>
    <p:sldId id="806" r:id="rId20"/>
    <p:sldId id="788" r:id="rId21"/>
    <p:sldId id="795" r:id="rId22"/>
    <p:sldId id="796" r:id="rId23"/>
    <p:sldId id="797" r:id="rId24"/>
    <p:sldId id="798" r:id="rId25"/>
    <p:sldId id="789" r:id="rId26"/>
    <p:sldId id="799" r:id="rId27"/>
    <p:sldId id="800" r:id="rId28"/>
    <p:sldId id="801" r:id="rId29"/>
    <p:sldId id="802" r:id="rId30"/>
    <p:sldId id="803" r:id="rId31"/>
    <p:sldId id="804" r:id="rId32"/>
    <p:sldId id="291" r:id="rId33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>
    <p:extLst>
      <p:ext uri="{19B8F6BF-5375-455C-9EA6-DF929625EA0E}">
        <p15:presenceInfo xmlns:p15="http://schemas.microsoft.com/office/powerpoint/2012/main" userId="S-1-5-21-1708537768-1303643608-725345543-200204" providerId="AD"/>
      </p:ext>
    </p:extLst>
  </p:cmAuthor>
  <p:cmAuthor id="2" name="Bob Vachon" initials="BV" lastIdx="24" clrIdx="2">
    <p:extLst>
      <p:ext uri="{19B8F6BF-5375-455C-9EA6-DF929625EA0E}">
        <p15:presenceInfo xmlns:p15="http://schemas.microsoft.com/office/powerpoint/2012/main" userId="c7abe87968a0b63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1" autoAdjust="0"/>
    <p:restoredTop sz="81065" autoAdjust="0"/>
  </p:normalViewPr>
  <p:slideViewPr>
    <p:cSldViewPr snapToGrid="0" showGuides="1">
      <p:cViewPr varScale="1">
        <p:scale>
          <a:sx n="138" d="100"/>
          <a:sy n="138" d="100"/>
        </p:scale>
        <p:origin x="120" y="132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?>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12/18/2017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?>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?>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?>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?>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?>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?>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?>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?>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?>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?>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?>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?>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?>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?>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?>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?>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?>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?>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?>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?>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?>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?>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?>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?>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?>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?>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?>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?>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?>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b="false" lang="pl-PL"/>
              <a:t>Program Akademii sieci komputerowych Cisco</a:t>
            </a:r>
          </a:p>
          <a:p>
            <a:pPr rtl="0">
              <a:buFontTx/>
              <a:buNone/>
            </a:pPr>
            <a:r>
              <a:rPr b="false" lang="pl-PL"/>
              <a:t>Wprowadzenie</a:t>
            </a:r>
            <a:r>
              <a:rPr b="false" baseline="0" lang="pl-PL"/>
              <a:t> do cyberbezpieczeństwa (wersja 2.1)</a:t>
            </a:r>
          </a:p>
          <a:p>
            <a:pPr rtl="0">
              <a:buFontTx/>
              <a:buNone/>
            </a:pPr>
            <a:r>
              <a:rPr sz="1300" b="false" lang="pl-PL"/>
              <a:t>Rozdział 4:</a:t>
            </a:r>
            <a:r>
              <a:rPr sz="1400" lang="pl-PL">
                <a:latin typeface="Arial" charset="0"/>
              </a:rPr>
              <a:t> Ochrona organizacji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</a:t>
            </a:fld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C839C26-801B-42B6-A101-60F37FE2B0A8}" type="slidenum">
              <a:rPr sz="800" b="false"/>
              <a:pPr algn="r"/>
              <a:t>11</a:t>
            </a:fld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buFontTx/>
              <a:buNone/>
            </a:pPr>
            <a:r>
              <a:rPr b="false" lang="pl-PL"/>
              <a:t>Cisco Networking Academy Program</a:t>
            </a:r>
          </a:p>
          <a:p>
            <a:pPr rtl="0">
              <a:buFontTx/>
              <a:buNone/>
            </a:pPr>
            <a:r>
              <a:rPr b="false" lang="pl-PL"/>
              <a:t>Introduction</a:t>
            </a:r>
            <a:r>
              <a:rPr b="false" baseline="0" lang="pl-PL"/>
              <a:t> to Cybersecurity v2.1</a:t>
            </a:r>
          </a:p>
          <a:p>
            <a:pPr rtl="0">
              <a:buFontTx/>
              <a:buNone/>
            </a:pPr>
            <a:r>
              <a:rPr sz="1300" b="false" lang="pl-PL"/>
              <a:t>Chapter 4</a:t>
            </a:r>
            <a:r>
              <a:rPr sz="1400" lang="pl-PL">
                <a:latin typeface="Arial" charset="0"/>
              </a:rPr>
              <a:t>: Protecting the Organization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47521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C839C26-801B-42B6-A101-60F37FE2B0A8}" type="slidenum">
              <a:rPr sz="800" b="false"/>
              <a:pPr algn="r"/>
              <a:t>12</a:t>
            </a:fld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buFontTx/>
              <a:buNone/>
            </a:pPr>
            <a:r>
              <a:rPr b="false" lang="pl-PL"/>
              <a:t>Cisco Networking Academy Program</a:t>
            </a:r>
          </a:p>
          <a:p>
            <a:pPr rtl="0">
              <a:buFontTx/>
              <a:buNone/>
            </a:pPr>
            <a:r>
              <a:rPr b="false" lang="pl-PL"/>
              <a:t>Introduction</a:t>
            </a:r>
            <a:r>
              <a:rPr b="false" baseline="0" lang="pl-PL"/>
              <a:t> to Cybersecurity v2.1</a:t>
            </a:r>
          </a:p>
          <a:p>
            <a:pPr rtl="0">
              <a:buFontTx/>
              <a:buNone/>
            </a:pPr>
            <a:r>
              <a:rPr sz="1300" b="false" lang="pl-PL"/>
              <a:t>Chapter 4</a:t>
            </a:r>
            <a:r>
              <a:rPr sz="1400" lang="pl-PL">
                <a:latin typeface="Arial" charset="0"/>
              </a:rPr>
              <a:t>: Protecting the Organization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70774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/>
              <a:t>4 – Protecting the Organization</a:t>
            </a:r>
          </a:p>
          <a:p>
            <a:pPr rtl="0">
              <a:buFontTx/>
              <a:buNone/>
            </a:pPr>
            <a:r>
              <a:rPr sz="1200" b="false" lang="pl-PL"/>
              <a:t>4.1 – Firewalls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13</a:t>
            </a:fld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Firewalls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4.1.1 – Firewall Types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4.1.1.1 – Firewall Types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14</a:t>
            </a:fld>
          </a:p>
        </p:txBody>
      </p:sp>
    </p:spTree>
    <p:extLst>
      <p:ext uri="{BB962C8B-B14F-4D97-AF65-F5344CB8AC3E}">
        <p14:creationId xmlns:p14="http://schemas.microsoft.com/office/powerpoint/2010/main" val="597254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Firewalls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4.1.1 – Firewall Types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4.1.1.3 – Port Scanning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15</a:t>
            </a:fld>
          </a:p>
        </p:txBody>
      </p:sp>
    </p:spTree>
    <p:extLst>
      <p:ext uri="{BB962C8B-B14F-4D97-AF65-F5344CB8AC3E}">
        <p14:creationId xmlns:p14="http://schemas.microsoft.com/office/powerpoint/2010/main" val="6572934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Firewalls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4.1.2 – Security Appliances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4.1.2.1 – Security Appliances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16</a:t>
            </a:fld>
          </a:p>
        </p:txBody>
      </p:sp>
    </p:spTree>
    <p:extLst>
      <p:ext uri="{BB962C8B-B14F-4D97-AF65-F5344CB8AC3E}">
        <p14:creationId xmlns:p14="http://schemas.microsoft.com/office/powerpoint/2010/main" val="26903930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Firewalls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4.1.3 – </a:t>
            </a:r>
            <a:r>
              <a:rPr sz="1200" lang="pl-PL">
                <a:latin typeface="Arial" charset="0"/>
              </a:rPr>
              <a:t>Detecting Attacks in Real Time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4.1.3.1 – </a:t>
            </a:r>
            <a:r>
              <a:rPr sz="1200" lang="pl-PL">
                <a:latin typeface="Arial" charset="0"/>
              </a:rPr>
              <a:t>Detecting Attacks in Real Time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17</a:t>
            </a:fld>
          </a:p>
        </p:txBody>
      </p:sp>
    </p:spTree>
    <p:extLst>
      <p:ext uri="{BB962C8B-B14F-4D97-AF65-F5344CB8AC3E}">
        <p14:creationId xmlns:p14="http://schemas.microsoft.com/office/powerpoint/2010/main" val="30459605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Firewalls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4.1.4 – </a:t>
            </a:r>
            <a:r>
              <a:rPr sz="1200" lang="pl-PL">
                <a:latin typeface="Arial" charset="0"/>
              </a:rPr>
              <a:t>Detecting Malware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4.1.4.1 – Protecting Against Malware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18</a:t>
            </a:fld>
          </a:p>
        </p:txBody>
      </p:sp>
    </p:spTree>
    <p:extLst>
      <p:ext uri="{BB962C8B-B14F-4D97-AF65-F5344CB8AC3E}">
        <p14:creationId xmlns:p14="http://schemas.microsoft.com/office/powerpoint/2010/main" val="22816284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4.1 – Firewalls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4.1.5 – </a:t>
            </a:r>
            <a:r>
              <a:rPr sz="1200" lang="pl-PL">
                <a:latin typeface="Arial" charset="0"/>
              </a:rPr>
              <a:t>Security Best Practices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4.1.5.1 – Security Best Practices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19</a:t>
            </a:fld>
          </a:p>
        </p:txBody>
      </p:sp>
    </p:spTree>
    <p:extLst>
      <p:ext uri="{BB962C8B-B14F-4D97-AF65-F5344CB8AC3E}">
        <p14:creationId xmlns:p14="http://schemas.microsoft.com/office/powerpoint/2010/main" val="38608246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/>
              <a:t>4 – Protecting the Organization</a:t>
            </a:r>
          </a:p>
          <a:p>
            <a:pPr rtl="0">
              <a:buFontTx/>
              <a:buNone/>
            </a:pPr>
            <a:r>
              <a:rPr sz="1200" b="false" lang="pl-PL"/>
              <a:t>4.2 – </a:t>
            </a:r>
            <a:r>
              <a:rPr lang="pl-PL"/>
              <a:t>Behavior Approach to Cybersecurity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20</a:t>
            </a:fld>
          </a:p>
        </p:txBody>
      </p:sp>
    </p:spTree>
    <p:extLst>
      <p:ext uri="{BB962C8B-B14F-4D97-AF65-F5344CB8AC3E}">
        <p14:creationId xmlns:p14="http://schemas.microsoft.com/office/powerpoint/2010/main" val="85491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C839C26-801B-42B6-A101-60F37FE2B0A8}" type="slidenum">
              <a:rPr sz="800" b="false"/>
              <a:pPr algn="r"/>
              <a:t>2</a:t>
            </a:fld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 Behavior Approach to Cybersecurity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4.2.1 - Botnet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4.2.1.1 - Botnet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21</a:t>
            </a:fld>
          </a:p>
        </p:txBody>
      </p:sp>
    </p:spTree>
    <p:extLst>
      <p:ext uri="{BB962C8B-B14F-4D97-AF65-F5344CB8AC3E}">
        <p14:creationId xmlns:p14="http://schemas.microsoft.com/office/powerpoint/2010/main" val="25984028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 Behavior Approach to Cybersecurity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4.2.2 – Kill Chain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4.2.2.1 – The Kill Chain in Cyberdefense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22</a:t>
            </a:fld>
          </a:p>
        </p:txBody>
      </p:sp>
    </p:spTree>
    <p:extLst>
      <p:ext uri="{BB962C8B-B14F-4D97-AF65-F5344CB8AC3E}">
        <p14:creationId xmlns:p14="http://schemas.microsoft.com/office/powerpoint/2010/main" val="19421095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 Behavior Approach to Cybersecurity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4.2.3 – </a:t>
            </a:r>
            <a:r>
              <a:rPr sz="1200" lang="pl-PL">
                <a:latin typeface="Arial" charset="0"/>
              </a:rPr>
              <a:t>Behavior-Based Security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4.2.3.1 – </a:t>
            </a:r>
            <a:r>
              <a:rPr sz="1200" lang="pl-PL">
                <a:latin typeface="Arial" charset="0"/>
              </a:rPr>
              <a:t>Behavior-Based Security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23</a:t>
            </a:fld>
          </a:p>
        </p:txBody>
      </p:sp>
    </p:spTree>
    <p:extLst>
      <p:ext uri="{BB962C8B-B14F-4D97-AF65-F5344CB8AC3E}">
        <p14:creationId xmlns:p14="http://schemas.microsoft.com/office/powerpoint/2010/main" val="18223810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4.2 – Behavior Approach to Cybersecurity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4.2.4 – </a:t>
            </a:r>
            <a:r>
              <a:rPr sz="1200" lang="pl-PL">
                <a:latin typeface="Arial" charset="0"/>
              </a:rPr>
              <a:t>NetFlow and Cyberattacks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4.2.4.1 – </a:t>
            </a:r>
            <a:r>
              <a:rPr sz="1200" lang="pl-PL">
                <a:latin typeface="Arial" charset="0"/>
              </a:rPr>
              <a:t>NetFlow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24</a:t>
            </a:fld>
          </a:p>
        </p:txBody>
      </p:sp>
    </p:spTree>
    <p:extLst>
      <p:ext uri="{BB962C8B-B14F-4D97-AF65-F5344CB8AC3E}">
        <p14:creationId xmlns:p14="http://schemas.microsoft.com/office/powerpoint/2010/main" val="8822987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/>
              <a:t>4 – Protecting the Organization</a:t>
            </a:r>
          </a:p>
          <a:p>
            <a:pPr rtl="0">
              <a:buFontTx/>
              <a:buNone/>
            </a:pPr>
            <a:r>
              <a:rPr sz="1200" b="false" lang="pl-PL"/>
              <a:t>4.3 – </a:t>
            </a:r>
            <a:r>
              <a:rPr lang="pl-PL"/>
              <a:t>Cisco’s Approach to Cybersecurity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25</a:t>
            </a:fld>
          </a:p>
        </p:txBody>
      </p:sp>
    </p:spTree>
    <p:extLst>
      <p:ext uri="{BB962C8B-B14F-4D97-AF65-F5344CB8AC3E}">
        <p14:creationId xmlns:p14="http://schemas.microsoft.com/office/powerpoint/2010/main" val="272249808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4.3 – Cisco’s Approach to Cybersecurity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4.3.1 – CSIRT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4.3.1.1 - CSIRT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26</a:t>
            </a:fld>
          </a:p>
        </p:txBody>
      </p:sp>
    </p:spTree>
    <p:extLst>
      <p:ext uri="{BB962C8B-B14F-4D97-AF65-F5344CB8AC3E}">
        <p14:creationId xmlns:p14="http://schemas.microsoft.com/office/powerpoint/2010/main" val="15811296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4.3 – Cisco’s Approach to Cybersecurity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4.3.2 – Security Playbook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4.3.2.1 - Security Playbook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27</a:t>
            </a:fld>
          </a:p>
        </p:txBody>
      </p:sp>
    </p:spTree>
    <p:extLst>
      <p:ext uri="{BB962C8B-B14F-4D97-AF65-F5344CB8AC3E}">
        <p14:creationId xmlns:p14="http://schemas.microsoft.com/office/powerpoint/2010/main" val="168178364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4.3 – Cisco’s Approach to Cybersecurity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4.3.3 – Tools for Incident Prevention and Detection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4.3.3.1 - Tools for Incident Prevention and Detection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28</a:t>
            </a:fld>
          </a:p>
        </p:txBody>
      </p:sp>
    </p:spTree>
    <p:extLst>
      <p:ext uri="{BB962C8B-B14F-4D97-AF65-F5344CB8AC3E}">
        <p14:creationId xmlns:p14="http://schemas.microsoft.com/office/powerpoint/2010/main" val="9654835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4.3 – Cisco’s Approach to Cybersecurity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4.3.4 – IDS and IPS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4.3.4.1 - IDS and IPS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29</a:t>
            </a:fld>
          </a:p>
        </p:txBody>
      </p:sp>
    </p:spTree>
    <p:extLst>
      <p:ext uri="{BB962C8B-B14F-4D97-AF65-F5344CB8AC3E}">
        <p14:creationId xmlns:p14="http://schemas.microsoft.com/office/powerpoint/2010/main" val="30049119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/>
              <a:t>4 – </a:t>
            </a:r>
            <a:r>
              <a:rPr sz="1200" lang="pl-PL">
                <a:latin typeface="Arial" charset="0"/>
              </a:rPr>
              <a:t>Protecting the Organization</a:t>
            </a:r>
          </a:p>
          <a:p>
            <a:pPr rtl="0"/>
            <a:r>
              <a:rPr lang="pl-PL"/>
              <a:t>4.4.1.1 – Summary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30</a:t>
            </a:fld>
          </a:p>
        </p:txBody>
      </p:sp>
    </p:spTree>
    <p:extLst>
      <p:ext uri="{BB962C8B-B14F-4D97-AF65-F5344CB8AC3E}">
        <p14:creationId xmlns:p14="http://schemas.microsoft.com/office/powerpoint/2010/main" val="1739370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b="false" lang="pl-PL"/>
              <a:t>Cisco Networking Academy Program</a:t>
            </a:r>
          </a:p>
          <a:p>
            <a:pPr rtl="0">
              <a:buFontTx/>
              <a:buNone/>
            </a:pPr>
            <a:r>
              <a:rPr b="false" lang="pl-PL"/>
              <a:t>Introduction</a:t>
            </a:r>
            <a:r>
              <a:rPr b="false" baseline="0" lang="pl-PL"/>
              <a:t> to Cybersecurity v2.1</a:t>
            </a:r>
          </a:p>
          <a:p>
            <a:pPr rtl="0">
              <a:buFontTx/>
              <a:buNone/>
            </a:pPr>
            <a:r>
              <a:rPr sz="1300" b="false" lang="pl-PL"/>
              <a:t>Chapter 4</a:t>
            </a:r>
            <a:r>
              <a:rPr sz="1400" lang="pl-PL">
                <a:latin typeface="Arial" charset="0"/>
              </a:rPr>
              <a:t>: Protecting the Organization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3</a:t>
            </a:fld>
          </a:p>
        </p:txBody>
      </p:sp>
    </p:spTree>
    <p:extLst>
      <p:ext uri="{BB962C8B-B14F-4D97-AF65-F5344CB8AC3E}">
        <p14:creationId xmlns:p14="http://schemas.microsoft.com/office/powerpoint/2010/main" val="41503246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pl-PL"/>
              <a:t>4.4 - Summary</a:t>
            </a:r>
          </a:p>
          <a:p>
            <a:pPr rtl="0"/>
            <a:r>
              <a:rPr lang="pl-PL"/>
              <a:t>4.4.1 – Summary</a:t>
            </a:r>
          </a:p>
          <a:p>
            <a:pPr rtl="0"/>
            <a:r>
              <a:rPr lang="pl-PL"/>
              <a:t>4.4.1.1 – Chapter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31</a:t>
            </a:fld>
          </a:p>
        </p:txBody>
      </p:sp>
    </p:spTree>
    <p:extLst>
      <p:ext uri="{BB962C8B-B14F-4D97-AF65-F5344CB8AC3E}">
        <p14:creationId xmlns:p14="http://schemas.microsoft.com/office/powerpoint/2010/main" val="9597739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0A313ED8-785B-4D16-9B17-4143385249B9}" type="slidenum">
              <a:rPr sz="800" b="false"/>
              <a:pPr algn="r"/>
              <a:t>4</a:t>
            </a:fld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ACE20BE7-F2F3-4E26-9454-50B18F790A4E}" type="slidenum">
              <a:rPr sz="800" b="false">
                <a:ea typeface="ＭＳ Ｐゴシック" pitchFamily="34" charset="-128"/>
              </a:rPr>
              <a:pPr algn="r"/>
              <a:t>5</a:t>
            </a:fld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613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391C207-9349-46D5-9D89-8ADDA5014D1F}" type="slidenum">
              <a:rPr sz="800" b="false"/>
              <a:pPr algn="r"/>
              <a:t>6</a:t>
            </a:fld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579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391C207-9349-46D5-9D89-8ADDA5014D1F}" type="slidenum">
              <a:rPr sz="800" b="false"/>
              <a:pPr algn="r"/>
              <a:t>7</a:t>
            </a:fld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54645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5F7D0146-1035-4865-8A5B-0B1E8578604B}" type="slidenum">
              <a:rPr sz="800" b="false">
                <a:ea typeface="ＭＳ Ｐゴシック" pitchFamily="34" charset="-128"/>
              </a:rPr>
              <a:pPr algn="r"/>
              <a:t>8</a:t>
            </a:fld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5732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b="false" lang="pl-PL"/>
              <a:t>Cisco Networking Academy Program</a:t>
            </a:r>
          </a:p>
          <a:p>
            <a:pPr rtl="0">
              <a:buFontTx/>
              <a:buNone/>
            </a:pPr>
            <a:r>
              <a:rPr b="false" lang="pl-PL"/>
              <a:t>Introduction</a:t>
            </a:r>
            <a:r>
              <a:rPr b="false" baseline="0" lang="pl-PL"/>
              <a:t> to Cybersecurity v2.1</a:t>
            </a:r>
          </a:p>
          <a:p>
            <a:pPr rtl="0">
              <a:buFontTx/>
              <a:buNone/>
            </a:pPr>
            <a:r>
              <a:rPr sz="1300" b="false" lang="pl-PL"/>
              <a:t>Chapter 4</a:t>
            </a:r>
            <a:r>
              <a:rPr sz="1400" lang="pl-PL">
                <a:latin typeface="Arial" charset="0"/>
              </a:rPr>
              <a:t>: Protecting the Organization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10</a:t>
            </a:fld>
          </a:p>
        </p:txBody>
      </p:sp>
    </p:spTree>
    <p:extLst>
      <p:ext uri="{BB962C8B-B14F-4D97-AF65-F5344CB8AC3E}">
        <p14:creationId xmlns:p14="http://schemas.microsoft.com/office/powerpoint/2010/main" val="149680073"/>
      </p:ext>
    </p:extLst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?>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 rtl="0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 rtl="0">
              <a:spcBef>
                <a:spcPts val="0"/>
              </a:spcBef>
              <a:spcAft>
                <a:spcPts val="0"/>
              </a:spcAft>
              <a:defRPr/>
            </a:pPr>
            <a:r>
              <a:rPr sz="600" lang="pl-PL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Cisco i / lub jego podmioty stowarzyszone All rights reserved (Wszelkie prawa zastrzeżone).   Cisco Confidential (Poufne)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?>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 rtl="0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 rtl="0">
              <a:spcBef>
                <a:spcPts val="0"/>
              </a:spcBef>
              <a:spcAft>
                <a:spcPts val="0"/>
              </a:spcAft>
              <a:defRPr/>
            </a:pPr>
            <a:r>
              <a:rPr sz="600" lang="pl-PL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Cisco i / lub jego podmioty stowarzyszone All rights reserved (Wszelkie prawa zastrzeżone).   Cisco Confidential (Poufne)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?>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?>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?>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?>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?>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?>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?>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?>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?>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?>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?>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?>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?>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?>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?>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?>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?>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?>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?>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27.xml.rels><?xml version="1.0" encoding="utf-8"?>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8.xml.rels><?xml version="1.0" encoding="utf-8"?>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9.xml.rels><?xml version="1.0" encoding="utf-8"?>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?>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?>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1.xml.rels><?xml version="1.0" encoding="utf-8"?>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?>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?>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?>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?>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?>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rtl="0"/>
            <a:r>
              <a:rPr lang="pl-PL"/>
              <a:t>Materiały dla nauczyciela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pl-PL"/>
              <a:t>Rozdział 4: Ochrona organizacji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2523085" cy="902174"/>
          </a:xfrm>
        </p:spPr>
        <p:txBody>
          <a:bodyPr/>
          <a:lstStyle/>
          <a:p>
            <a:pPr rtl="0"/>
            <a:r>
              <a:rPr lang="pl-PL"/>
              <a:t>Wprowadzenie do cyberbezpieczeństwa (wersja 2.1)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pl-PL"/>
              <a:t>Rozdział 4: Ochrona organizacji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571576" cy="902174"/>
          </a:xfrm>
        </p:spPr>
        <p:txBody>
          <a:bodyPr/>
          <a:lstStyle/>
          <a:p>
            <a:endParaRPr lang="en-US" dirty="0"/>
          </a:p>
          <a:p>
            <a:pPr rtl="0"/>
            <a:r>
              <a:rPr lang="pl-PL"/>
              <a:t>Wprowadzenie do cyberbezpieczeństwa (wersja 2.1)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38014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4.1 Zapory sieciowe</a:t>
            </a:r>
          </a:p>
          <a:p>
            <a:pPr lvl="2" rtl="0"/>
            <a:r>
              <a:rPr sz="1400" lang="pl-PL"/>
              <a:t>Wyjaśnij techniki, które służą do ochrony organizacji przed cyberatakami.</a:t>
            </a:r>
          </a:p>
          <a:p>
            <a:pPr marL="701676" lvl="3" indent="-214313" rtl="0">
              <a:buFont typeface="Arial" panose="020B0604020202020204" pitchFamily="34" charset="0"/>
              <a:buChar char="•"/>
            </a:pPr>
            <a:r>
              <a:rPr sz="1200" lang="pl-PL"/>
              <a:t>Opisz różne typy zapór sieciowych.</a:t>
            </a:r>
          </a:p>
          <a:p>
            <a:pPr marL="701676" lvl="3" indent="-214313" rtl="0">
              <a:buFont typeface="Arial" panose="020B0604020202020204" pitchFamily="34" charset="0"/>
              <a:buChar char="•"/>
            </a:pPr>
            <a:r>
              <a:rPr sz="1200" lang="pl-PL"/>
              <a:t>Opisz różne rodzaje środków zabezpieczających.</a:t>
            </a:r>
          </a:p>
          <a:p>
            <a:pPr marL="701676" lvl="3" indent="-214313" rtl="0">
              <a:buFont typeface="Arial" panose="020B0604020202020204" pitchFamily="34" charset="0"/>
              <a:buChar char="•"/>
            </a:pPr>
            <a:r>
              <a:rPr sz="1200" lang="pl-PL"/>
              <a:t>Opisz różne metody wykrywania ataków w czasie rzeczywistym.</a:t>
            </a:r>
          </a:p>
          <a:p>
            <a:pPr marL="701676" lvl="3" indent="-214313" rtl="0">
              <a:buFont typeface="Arial" panose="020B0604020202020204" pitchFamily="34" charset="0"/>
              <a:buChar char="•"/>
            </a:pPr>
            <a:r>
              <a:rPr sz="1200" lang="pl-PL"/>
              <a:t>Opisz metody wykrywania złośliwego oprogramowania.</a:t>
            </a:r>
          </a:p>
          <a:p>
            <a:pPr marL="701676" lvl="3" indent="-214313" rtl="0">
              <a:buFont typeface="Arial" panose="020B0604020202020204" pitchFamily="34" charset="0"/>
              <a:buChar char="•"/>
            </a:pPr>
            <a:r>
              <a:rPr sz="1200" lang="pl-PL"/>
              <a:t>Opisz najlepsze praktyki bezpieczeństwa dla organizacji. </a:t>
            </a:r>
          </a:p>
          <a:p>
            <a:pPr rtl="0"/>
            <a:r>
              <a:rPr lang="pl-PL"/>
              <a:t>4.2 Behawioralne podejście do cyberbezpieczeństwa</a:t>
            </a:r>
          </a:p>
          <a:p>
            <a:pPr lvl="2" rtl="0"/>
            <a:r>
              <a:rPr sz="1400" lang="pl-PL"/>
              <a:t>Wyjaśnij podejście do cyberbezpieczeństwa oparte na analizie zachowań.</a:t>
            </a:r>
          </a:p>
          <a:p>
            <a:pPr marL="701676" lvl="3" indent="-214313" rtl="0">
              <a:buFont typeface="Arial" panose="020B0604020202020204" pitchFamily="34" charset="0"/>
              <a:buChar char="•"/>
            </a:pPr>
            <a:r>
              <a:rPr sz="1200" lang="pl-PL"/>
              <a:t>Zdefiniuj termin „botnet".</a:t>
            </a:r>
          </a:p>
          <a:p>
            <a:pPr marL="701676" lvl="3" indent="-214313" rtl="0">
              <a:buFont typeface="Arial" panose="020B0604020202020204" pitchFamily="34" charset="0"/>
              <a:buChar char="•"/>
            </a:pPr>
            <a:r>
              <a:rPr sz="1200" lang="pl-PL"/>
              <a:t>Zdefiniuj termin „Kill Chain".</a:t>
            </a:r>
          </a:p>
          <a:p>
            <a:pPr marL="701676" lvl="3" indent="-214313" rtl="0">
              <a:buFont typeface="Arial" panose="020B0604020202020204" pitchFamily="34" charset="0"/>
              <a:buChar char="•"/>
            </a:pPr>
            <a:r>
              <a:rPr sz="1200" lang="pl-PL"/>
              <a:t>Zdefiniuj zabezpieczenia oparte na analizie zachowań (behavior-based security).</a:t>
            </a:r>
          </a:p>
          <a:p>
            <a:pPr marL="701676" lvl="3" indent="-214313" rtl="0">
              <a:buFont typeface="Arial" panose="020B0604020202020204" pitchFamily="34" charset="0"/>
              <a:buChar char="•"/>
            </a:pPr>
            <a:r>
              <a:rPr sz="1200" lang="pl-PL"/>
              <a:t>Wyjaśnij, w jaki sposób NetFlow pomaga bronić się przed cyberatakami.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 rtl="0"/>
            <a:r>
              <a:rPr lang="pl-PL"/>
              <a:t>Rozdział 4 – Podział na sekcje oraz cele do zrealizowania</a:t>
            </a:r>
          </a:p>
        </p:txBody>
      </p:sp>
    </p:spTree>
    <p:extLst>
      <p:ext uri="{BB962C8B-B14F-4D97-AF65-F5344CB8AC3E}">
        <p14:creationId xmlns:p14="http://schemas.microsoft.com/office/powerpoint/2010/main" val="1758868671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4.3 Polityka Cisco wobec cyberbezpieczeństwa</a:t>
            </a:r>
          </a:p>
          <a:p>
            <a:pPr lvl="1" rtl="0"/>
            <a:r>
              <a:rPr lang="pl-PL"/>
              <a:t>Wyjaśnij podejście Cisco do polityki cyberbezpieczeństwa.</a:t>
            </a:r>
          </a:p>
          <a:p>
            <a:pPr marL="701676" lvl="3" indent="-214313" rtl="0">
              <a:buFont typeface="Arial" panose="020B0604020202020204" pitchFamily="34" charset="0"/>
              <a:buChar char="•"/>
            </a:pPr>
            <a:r>
              <a:rPr sz="1200" lang="pl-PL"/>
              <a:t>Zidentyfikuj funkcję zespołu CSIRT w firmie Cisco.</a:t>
            </a:r>
          </a:p>
          <a:p>
            <a:pPr marL="701676" lvl="3" indent="-214313" rtl="0">
              <a:buFont typeface="Arial" panose="020B0604020202020204" pitchFamily="34" charset="0"/>
              <a:buChar char="•"/>
            </a:pPr>
            <a:r>
              <a:rPr sz="1200" lang="pl-PL"/>
              <a:t>Wyjaśnij do czego służy poradnik bezpieczeństwa (security playbook).</a:t>
            </a:r>
          </a:p>
          <a:p>
            <a:pPr marL="701676" lvl="3" indent="-214313" rtl="0">
              <a:buFont typeface="Arial" panose="020B0604020202020204" pitchFamily="34" charset="0"/>
              <a:buChar char="•"/>
            </a:pPr>
            <a:r>
              <a:rPr sz="1200" lang="pl-PL"/>
              <a:t>Zidentyfikuj narzędzia używane do wykrywania i zapobiegania incydentom.</a:t>
            </a:r>
          </a:p>
          <a:p>
            <a:pPr marL="701676" lvl="3" indent="-214313" rtl="0">
              <a:buFont typeface="Arial" panose="020B0604020202020204" pitchFamily="34" charset="0"/>
              <a:buChar char="•"/>
            </a:pPr>
            <a:r>
              <a:rPr sz="1200" lang="pl-PL"/>
              <a:t>Zdefiniuj system wykrywania włamań (IDS) i system zapobiegania włamaniom (IPS).</a:t>
            </a:r>
          </a:p>
          <a:p>
            <a:pPr marL="542131" lvl="2" indent="-214313">
              <a:buFont typeface="Arial" panose="020B0604020202020204" pitchFamily="34" charset="0"/>
              <a:buChar char="•"/>
            </a:pPr>
            <a:endParaRPr lang="en-US" sz="1150" dirty="0"/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 rtl="0"/>
            <a:r>
              <a:rPr lang="pl-PL"/>
              <a:t>Rozdział 4 – Podział na sekcje oraz cele do zrealizowania (Kontynuacja)</a:t>
            </a:r>
          </a:p>
        </p:txBody>
      </p:sp>
    </p:spTree>
    <p:extLst>
      <p:ext uri="{BB962C8B-B14F-4D97-AF65-F5344CB8AC3E}">
        <p14:creationId xmlns:p14="http://schemas.microsoft.com/office/powerpoint/2010/main" val="295000575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4.1 Zapory sieciowe</a:t>
            </a:r>
          </a:p>
        </p:txBody>
      </p:sp>
    </p:spTree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Rodzaje zapór sieciowych </a:t>
            </a:r>
            <a:br>
              <a:rPr lang="en-US" altLang="en-US" sz="1600" dirty="0"/>
            </a:br>
            <a:r>
              <a:rPr lang="pl-PL"/>
              <a:t>Rodzaje zapór sieciowych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rtl="0"/>
            <a:r>
              <a:rPr lang="pl-PL"/>
              <a:t>Kontrolują (filtrują) urządzenia oraz komunikację przychodzącą i wychodzącą z sieci </a:t>
            </a:r>
          </a:p>
          <a:p>
            <a:pPr rtl="0"/>
            <a:r>
              <a:rPr lang="pl-PL"/>
              <a:t>Typowe rodzaje zapór sieciowych</a:t>
            </a:r>
          </a:p>
          <a:p>
            <a:pPr lvl="1" rtl="0"/>
            <a:r>
              <a:rPr b="true" lang="pl-PL"/>
              <a:t>Zapora warstwy sieci (network layer)</a:t>
            </a:r>
            <a:r>
              <a:rPr lang="pl-PL"/>
              <a:t> – źródłowy i docelowy adres IP</a:t>
            </a:r>
          </a:p>
          <a:p>
            <a:pPr lvl="1" rtl="0"/>
            <a:r>
              <a:rPr b="true" lang="pl-PL"/>
              <a:t>Zapora warstwy transportowej (transport layer)</a:t>
            </a:r>
            <a:r>
              <a:rPr lang="pl-PL"/>
              <a:t> – źródłowe i docelowe porty danych oraz stan połączenia</a:t>
            </a:r>
          </a:p>
          <a:p>
            <a:pPr lvl="1" rtl="0"/>
            <a:r>
              <a:rPr b="true" lang="pl-PL"/>
              <a:t>Zapora warstwy aplikacji (application layer)</a:t>
            </a:r>
            <a:r>
              <a:rPr lang="pl-PL"/>
              <a:t> – filtruje ruch ze względu na jego skojarzenie z aplikacją, programem czy usługą</a:t>
            </a:r>
          </a:p>
          <a:p>
            <a:pPr lvl="1" rtl="0"/>
            <a:r>
              <a:rPr b="true" lang="pl-PL"/>
              <a:t>Zapora kontekstowa (context aware)</a:t>
            </a:r>
            <a:r>
              <a:rPr lang="pl-PL"/>
              <a:t> – filtruje ruch przez wzgląd na użytkownika, urządzenie, rolę, typ aplikacji oraz profil zagrożenia</a:t>
            </a:r>
          </a:p>
          <a:p>
            <a:pPr lvl="1" rtl="0"/>
            <a:r>
              <a:rPr b="true" lang="pl-PL"/>
              <a:t>Serwer proxy</a:t>
            </a:r>
            <a:r>
              <a:rPr lang="pl-PL"/>
              <a:t> – zapytania do stron WWW</a:t>
            </a:r>
          </a:p>
          <a:p>
            <a:pPr lvl="1" rtl="0"/>
            <a:r>
              <a:rPr b="true" lang="pl-PL"/>
              <a:t>Odwrotne serwery proxy (reverse proxy)</a:t>
            </a:r>
            <a:r>
              <a:rPr lang="pl-PL"/>
              <a:t> – ochrona, ukrycie, odciążenie </a:t>
            </a:r>
            <a:br>
              <a:rPr lang="en-US" dirty="0"/>
            </a:br>
            <a:r>
              <a:rPr lang="pl-PL"/>
              <a:t>i odpowiedni rozdział ruchu do serwerów internetowych.</a:t>
            </a:r>
          </a:p>
          <a:p>
            <a:pPr lvl="1" rtl="0"/>
            <a:r>
              <a:rPr b="true" lang="pl-PL"/>
              <a:t>Zapora sieciowa NAT (Network Address Translation)</a:t>
            </a:r>
            <a:r>
              <a:rPr lang="pl-PL"/>
              <a:t> – </a:t>
            </a:r>
            <a:br>
              <a:rPr lang="en-US" dirty="0"/>
            </a:br>
            <a:r>
              <a:rPr lang="pl-PL"/>
              <a:t>ukrywa lub maskuje adresy prywatne IP </a:t>
            </a:r>
            <a:br>
              <a:rPr lang="en-US" dirty="0"/>
            </a:br>
            <a:r>
              <a:rPr lang="pl-PL"/>
              <a:t>komputerów w sieci.</a:t>
            </a:r>
          </a:p>
          <a:p>
            <a:pPr lvl="1" rtl="0"/>
            <a:r>
              <a:rPr b="true" lang="pl-PL"/>
              <a:t>Zapora sieciowa komputera (Host-based Firewall)</a:t>
            </a:r>
            <a:r>
              <a:rPr lang="pl-PL"/>
              <a:t> – filtrowanie portów i wywołań </a:t>
            </a:r>
            <a:br>
              <a:rPr lang="en-US" dirty="0"/>
            </a:br>
            <a:r>
              <a:rPr lang="pl-PL"/>
              <a:t>usług systemowych w systemie operacyjnym komputera, na którym jest uruchomiona.</a:t>
            </a:r>
          </a:p>
          <a:p>
            <a:endParaRPr lang="en-CA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4DDBE25-B063-4E89-BB94-726D79186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1928" y="2734492"/>
            <a:ext cx="4165423" cy="201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779156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Rodzaje zapór sieciowych </a:t>
            </a:r>
            <a:br>
              <a:rPr lang="en-US" altLang="en-US" sz="1600" dirty="0"/>
            </a:br>
            <a:r>
              <a:rPr lang="pl-PL"/>
              <a:t>Skanowanie portów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Proces testowania komputera, serwera lub innej maszyny sieciowej w poszukiwaniu otwartych portów.</a:t>
            </a:r>
          </a:p>
          <a:p>
            <a:pPr rtl="0"/>
            <a:r>
              <a:rPr lang="pl-PL"/>
              <a:t>Numery portów są przypisane do każdej działającej na urządzeniu aplikacji.</a:t>
            </a:r>
          </a:p>
          <a:p>
            <a:pPr rtl="0"/>
            <a:r>
              <a:rPr lang="pl-PL"/>
              <a:t>Narzędzie służące do identyfikacji uruchomionego systemu operacyjnego i usług</a:t>
            </a:r>
          </a:p>
          <a:p>
            <a:pPr lvl="1" rtl="0"/>
            <a:r>
              <a:rPr lang="pl-PL"/>
              <a:t>Nmap – Narzędzie do skanowania portów</a:t>
            </a:r>
          </a:p>
          <a:p>
            <a:pPr rtl="0"/>
            <a:r>
              <a:rPr lang="pl-PL"/>
              <a:t>Typowe odpowiedzi programu:</a:t>
            </a:r>
          </a:p>
          <a:p>
            <a:pPr lvl="1" rtl="0"/>
            <a:r>
              <a:rPr b="true" lang="pl-PL"/>
              <a:t>Otwarty (Open) lub Zaakceptowany (Accepted)</a:t>
            </a:r>
            <a:r>
              <a:rPr lang="pl-PL"/>
              <a:t> – usługa prowadzi nasłuch</a:t>
            </a:r>
            <a:br>
              <a:rPr lang="en-US" dirty="0"/>
            </a:br>
            <a:r>
              <a:rPr lang="pl-PL"/>
              <a:t> na tym porcie.</a:t>
            </a:r>
          </a:p>
          <a:p>
            <a:pPr lvl="1" rtl="0"/>
            <a:r>
              <a:rPr b="true" lang="pl-PL"/>
              <a:t>Zamknięty (Closed), Odrzucony (Denied) lub Bez nasłuchu (Not Listening)</a:t>
            </a:r>
            <a:r>
              <a:rPr lang="pl-PL"/>
              <a:t> – </a:t>
            </a:r>
            <a:br>
              <a:rPr lang="en-US" dirty="0"/>
            </a:br>
            <a:r>
              <a:rPr lang="pl-PL"/>
              <a:t>połączenia do portu zostaną odrzucone.</a:t>
            </a:r>
          </a:p>
          <a:p>
            <a:pPr lvl="1" rtl="0"/>
            <a:r>
              <a:rPr b="true" lang="pl-PL"/>
              <a:t>Odfiltrowany (Filtered), Porzucony (Dropped) lub Zablokowany (Blocked)</a:t>
            </a:r>
            <a:r>
              <a:rPr lang="pl-PL"/>
              <a:t> – </a:t>
            </a:r>
            <a:br>
              <a:rPr lang="en-US" dirty="0"/>
            </a:br>
            <a:r>
              <a:rPr lang="pl-PL"/>
              <a:t>maszyna docelowa nie udzieliła odpowiedzi.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1C2A638-AA5D-488C-9F7E-F53DA9C87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0377" y="1906899"/>
            <a:ext cx="4346974" cy="287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379794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B706C77-775F-44E1-8ABA-708BC6900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1" y="1227342"/>
            <a:ext cx="4259483" cy="1213764"/>
          </a:xfrm>
          <a:prstGeom prst="rect">
            <a:avLst/>
          </a:prstGeom>
        </p:spPr>
      </p:pic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>
                <a:latin typeface="Arial" charset="0"/>
              </a:rPr>
              <a:t>Środki zabezpieczające </a:t>
            </a:r>
            <a:br>
              <a:rPr lang="en-US" altLang="en-US" sz="1600" dirty="0"/>
            </a:br>
            <a:r>
              <a:rPr lang="pl-PL">
                <a:latin typeface="Arial" charset="0"/>
              </a:rPr>
              <a:t>Środki zabezpieczające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214" y="798944"/>
            <a:ext cx="8855870" cy="3284325"/>
          </a:xfrm>
        </p:spPr>
        <p:txBody>
          <a:bodyPr>
            <a:normAutofit/>
          </a:bodyPr>
          <a:lstStyle/>
          <a:p>
            <a:pPr rtl="0"/>
            <a:r>
              <a:rPr lang="pl-PL"/>
              <a:t>Środki zabezpieczające możemy podzielić na kilka głównych kategorii:</a:t>
            </a:r>
          </a:p>
          <a:p>
            <a:pPr lvl="1" rtl="0"/>
            <a:r>
              <a:rPr b="true" lang="pl-PL"/>
              <a:t>Routery</a:t>
            </a:r>
            <a:r>
              <a:rPr lang="pl-PL"/>
              <a:t> – mogą posiadać funkcje zapory: </a:t>
            </a:r>
            <a:br>
              <a:rPr lang="en-US" dirty="0"/>
            </a:br>
            <a:r>
              <a:rPr lang="pl-PL"/>
              <a:t>filtrowanie ruchu, system zapobiegania włamaniom (IPS), szyfrowanie i wirtualną sieć prywatną (VPN). </a:t>
            </a:r>
          </a:p>
          <a:p>
            <a:pPr lvl="1" rtl="0"/>
            <a:r>
              <a:rPr b="true" lang="pl-PL"/>
              <a:t>Zapory sieciowe</a:t>
            </a:r>
            <a:r>
              <a:rPr lang="pl-PL"/>
              <a:t>- mogą również posiadać funkcje routera, </a:t>
            </a:r>
            <a:br>
              <a:rPr lang="en-US" dirty="0"/>
            </a:br>
            <a:r>
              <a:rPr lang="pl-PL"/>
              <a:t>zaawansowane zarządzanie siecią i funkcje analityczne. </a:t>
            </a:r>
          </a:p>
          <a:p>
            <a:pPr lvl="1" rtl="0"/>
            <a:r>
              <a:rPr b="true" lang="pl-PL"/>
              <a:t>IPS – </a:t>
            </a:r>
            <a:r>
              <a:rPr lang="pl-PL"/>
              <a:t>przeznaczony do zapobiegania włamaniom.</a:t>
            </a:r>
            <a:r>
              <a:rPr b="true" lang="pl-PL"/>
              <a:t> </a:t>
            </a:r>
          </a:p>
          <a:p>
            <a:pPr lvl="1" rtl="0"/>
            <a:r>
              <a:rPr b="true" lang="pl-PL"/>
              <a:t>VPN – </a:t>
            </a:r>
            <a:r>
              <a:rPr lang="pl-PL"/>
              <a:t>przeznaczony do bezpiecznego szyfrowanego tunelowania połączeń.</a:t>
            </a:r>
          </a:p>
          <a:p>
            <a:pPr lvl="1" rtl="0"/>
            <a:r>
              <a:rPr lang="pl-PL"/>
              <a:t>Malware / Antywirus – </a:t>
            </a:r>
            <a:r>
              <a:rPr b="true" lang="pl-PL"/>
              <a:t>zaawansowana ochrona przed złośliwym oprogramowaniem firmy Cisco (Advanced Malware Protection, AMP) jest dostępna w routerach nowej generacji Cisco, zaporach sieciowych, urządzeniach IPS, urządzeniach zabezpieczających pocztę e-mail oraz sieć WWW. Jako oprogramowanie może być zainstalowana na poszczególnych maszynach podłączonych do sieci.</a:t>
            </a:r>
          </a:p>
          <a:p>
            <a:pPr lvl="1" rtl="0"/>
            <a:r>
              <a:rPr b="true" lang="pl-PL"/>
              <a:t>Inne urządzenia zabezpieczające</a:t>
            </a:r>
            <a:r>
              <a:rPr lang="pl-PL"/>
              <a:t> – obejmuje urządzenia zabezpieczające pocztę e-mail oraz sieć WWW, urządzenia odszyfrowujące, </a:t>
            </a:r>
            <a:br>
              <a:rPr lang="en-US" dirty="0"/>
            </a:br>
            <a:r>
              <a:rPr lang="pl-PL"/>
              <a:t>serwery kontroli dostępu klienta i systemy zarządzania bezpieczeństwem.</a:t>
            </a:r>
          </a:p>
          <a:p>
            <a:endParaRPr lang="en-CA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310E9E-2EDA-4AE7-874F-7230752480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8075" y="4151353"/>
            <a:ext cx="5495925" cy="8191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58774E-3A9B-4BFD-8277-3C3BC262A7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511" y="4151353"/>
            <a:ext cx="2618047" cy="68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679486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>
                <a:latin typeface="Arial" charset="0"/>
              </a:rPr>
              <a:t>Wykrywanie ataków w czasie rzeczywistym </a:t>
            </a:r>
            <a:br>
              <a:rPr lang="en-US" altLang="en-US" sz="1600" dirty="0"/>
            </a:br>
            <a:r>
              <a:rPr lang="pl-PL">
                <a:latin typeface="Arial" charset="0"/>
              </a:rPr>
              <a:t>Wykrywanie ataków w czasie rzeczywistym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65" y="798944"/>
            <a:ext cx="5121841" cy="4155319"/>
          </a:xfrm>
        </p:spPr>
        <p:txBody>
          <a:bodyPr/>
          <a:lstStyle/>
          <a:p>
            <a:pPr rtl="0"/>
            <a:r>
              <a:rPr lang="pl-PL"/>
              <a:t>Atak dnia zerowego (zero-day attack). </a:t>
            </a:r>
          </a:p>
          <a:p>
            <a:pPr lvl="1" rtl="0"/>
            <a:r>
              <a:rPr lang="pl-PL"/>
              <a:t>Haker wykorzystuje lukę w oprogramowaniu przed naprawieniem błędu przez autora programu.</a:t>
            </a:r>
          </a:p>
          <a:p>
            <a:pPr rtl="0"/>
            <a:r>
              <a:rPr b="true" lang="pl-PL"/>
              <a:t>Skanowanie w czasie rzeczywistym od granicy do punktu końcowego</a:t>
            </a:r>
          </a:p>
          <a:p>
            <a:pPr lvl="1" rtl="0"/>
            <a:r>
              <a:rPr lang="pl-PL"/>
              <a:t>Aktywne skanowanie w poszukiwaniu ataków za pomocą zapory sieciowej oraz urządzeń IDS/IPS</a:t>
            </a:r>
          </a:p>
          <a:p>
            <a:pPr lvl="1" rtl="0"/>
            <a:r>
              <a:rPr lang="pl-PL"/>
              <a:t>wykrywanie przy stałym połączeniu ze światowymi centrami zagrożeń online</a:t>
            </a:r>
          </a:p>
          <a:p>
            <a:pPr lvl="1" rtl="0"/>
            <a:r>
              <a:rPr lang="pl-PL"/>
              <a:t>wykrywanie anomalii sieciowych za pomocą analizy kontekstowej i analizy zachowań</a:t>
            </a:r>
          </a:p>
          <a:p>
            <a:pPr rtl="0"/>
            <a:r>
              <a:rPr b="true" lang="pl-PL"/>
              <a:t>Ataki DDoS i reakcje w czasie rzeczywistym.</a:t>
            </a:r>
          </a:p>
          <a:p>
            <a:pPr lvl="1" rtl="0"/>
            <a:r>
              <a:rPr lang="pl-PL"/>
              <a:t>Ataki DDoS, jedne z największych zagrożeń w sieci, mogą sparaliżować serwery internetowe i zablokować dostępność sieci.</a:t>
            </a:r>
          </a:p>
          <a:p>
            <a:pPr lvl="1" rtl="0"/>
            <a:r>
              <a:rPr lang="pl-PL"/>
              <a:t>Ataki DDoS pochodzą od setek lub tysięcy komputerów zombie, przypominają zwyczajny ruch sieciowy.</a:t>
            </a:r>
          </a:p>
          <a:p>
            <a:endParaRPr lang="en-CA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3790A3-826C-4BB1-AC73-DE64CBDD3C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870" y="1341951"/>
            <a:ext cx="3785065" cy="3002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71522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>
                <a:latin typeface="Arial" charset="0"/>
              </a:rPr>
              <a:t>Wykrywanie złośliwego oprogramowania </a:t>
            </a:r>
            <a:br>
              <a:rPr lang="en-US" altLang="en-US" sz="1600" dirty="0"/>
            </a:br>
            <a:r>
              <a:rPr lang="pl-PL">
                <a:latin typeface="Arial" charset="0"/>
              </a:rPr>
              <a:t>Ochrona przed złośliwym oprogramowaniem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26241E-84B3-435F-8123-F0EAD7AF1F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6567" y="848960"/>
            <a:ext cx="5910865" cy="3807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070405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>
                <a:latin typeface="Arial" charset="0"/>
              </a:rPr>
              <a:t>Najlepsze praktyki bezpieczeństwa</a:t>
            </a:r>
            <a:br>
              <a:rPr lang="en-US" altLang="en-US" sz="1600" dirty="0"/>
            </a:br>
            <a:r>
              <a:rPr lang="pl-PL">
                <a:latin typeface="Arial" charset="0"/>
              </a:rPr>
              <a:t>Najlepsze praktyki bezpieczeństwa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35C2305-F6DA-49BF-9949-DF2974D4D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109" y="798944"/>
            <a:ext cx="8714509" cy="4230256"/>
          </a:xfrm>
        </p:spPr>
        <p:txBody>
          <a:bodyPr>
            <a:normAutofit fontScale="85000" lnSpcReduction="10000"/>
          </a:bodyPr>
          <a:lstStyle/>
          <a:p>
            <a:pPr rtl="0"/>
            <a:r>
              <a:rPr b="true" lang="pl-PL"/>
              <a:t>Niektóre z najlepszych działań w zakresie bezpieczeństwa:</a:t>
            </a:r>
          </a:p>
          <a:p>
            <a:pPr lvl="1" rtl="0"/>
            <a:r>
              <a:rPr b="true" lang="pl-PL"/>
              <a:t>Dokonaj oceny ryzyka</a:t>
            </a:r>
            <a:r>
              <a:rPr lang="pl-PL"/>
              <a:t> – poznanie wartości chronionego zasobu pomoże uzasadnić wydatki w zakresie bezpieczeństwa.</a:t>
            </a:r>
          </a:p>
          <a:p>
            <a:pPr lvl="1" rtl="0"/>
            <a:r>
              <a:rPr b="true" lang="pl-PL"/>
              <a:t>Stwórz politykę bezpieczeństwa</a:t>
            </a:r>
            <a:r>
              <a:rPr lang="pl-PL"/>
              <a:t> – stwórz politykę jasno definiującą zasady obowiązujące w firmie, obowiązki służbowe oraz oczekiwania.</a:t>
            </a:r>
          </a:p>
          <a:p>
            <a:pPr lvl="1" rtl="0"/>
            <a:r>
              <a:rPr b="true" lang="pl-PL"/>
              <a:t>Zastosuj fizyczne środki bezpieczeństwa</a:t>
            </a:r>
            <a:r>
              <a:rPr lang="pl-PL"/>
              <a:t> – ogranicz dostęp do pomieszczeń, w których mieszczą się urządzenia sieciowe, serwery oraz instalacje przeciwpożarowe.</a:t>
            </a:r>
          </a:p>
          <a:p>
            <a:pPr lvl="1" rtl="0"/>
            <a:r>
              <a:rPr b="true" lang="pl-PL"/>
              <a:t>Zastosuj kadrowe środki bezpieczeństwa</a:t>
            </a:r>
            <a:r>
              <a:rPr lang="pl-PL"/>
              <a:t> – pracownicy powinni być odpowiednio sprawdzeni pod kątem ich przeszłości, niekaralności oraz szeroko rozumianej wiarygodności.</a:t>
            </a:r>
          </a:p>
          <a:p>
            <a:pPr lvl="1" rtl="0"/>
            <a:r>
              <a:rPr b="true" lang="pl-PL"/>
              <a:t>Wykonuj i testuj kopie zapasowe</a:t>
            </a:r>
            <a:r>
              <a:rPr lang="pl-PL"/>
              <a:t> – regularnie wykonuj kopie zapasowe, sprawdzaj poprawność odzyskiwania danych z wykonanych kopii.</a:t>
            </a:r>
          </a:p>
          <a:p>
            <a:pPr lvl="1" rtl="0"/>
            <a:r>
              <a:rPr b="true" lang="pl-PL"/>
              <a:t>Dbaj o poprawki i aktualizacje zabezpieczeń – </a:t>
            </a:r>
            <a:r>
              <a:rPr lang="pl-PL"/>
              <a:t>regularnie aktualizuj oprogramowanie urządzeń sieciowych, komputerów klienckich i serwera.</a:t>
            </a:r>
          </a:p>
          <a:p>
            <a:pPr lvl="1" rtl="0"/>
            <a:r>
              <a:rPr b="true" lang="pl-PL"/>
              <a:t>Wprowadź kontrolę dostępu</a:t>
            </a:r>
            <a:r>
              <a:rPr lang="pl-PL"/>
              <a:t> – skonfiguruj role użytkowników wraz z poziomami ich uprawnień, dokonuj uwierzytelniania użytkowników.</a:t>
            </a:r>
          </a:p>
          <a:p>
            <a:pPr lvl="1" rtl="0"/>
            <a:r>
              <a:rPr b="true" lang="pl-PL"/>
              <a:t>Systematycznie testuj sposób reagowania na incydenty</a:t>
            </a:r>
            <a:r>
              <a:rPr lang="pl-PL"/>
              <a:t> – zatrudnij zespół ds. reagowania na incydenty i sprawdzaj scenariusze działania w nagłych wypadkach.</a:t>
            </a:r>
          </a:p>
          <a:p>
            <a:pPr lvl="1" rtl="0"/>
            <a:r>
              <a:rPr b="true" lang="pl-PL"/>
              <a:t>Dokonaj wdrożenia narzędzi do monitorowania, analizy i zarządzania siecią – </a:t>
            </a:r>
            <a:r>
              <a:rPr lang="pl-PL"/>
              <a:t>wybierz system monitorowania bezpieczeństwa zintegrowany z innymi technologiami.</a:t>
            </a:r>
          </a:p>
          <a:p>
            <a:pPr lvl="1" rtl="0"/>
            <a:r>
              <a:rPr b="true" lang="pl-PL"/>
              <a:t>Wdrażaj urządzenia do zabezpieczania sieci</a:t>
            </a:r>
            <a:r>
              <a:rPr lang="pl-PL"/>
              <a:t> – używaj routerów nowej generacji, zapór sieciowych oraz innych urządzeń zabezpieczających.</a:t>
            </a:r>
          </a:p>
          <a:p>
            <a:pPr lvl="1" rtl="0"/>
            <a:r>
              <a:rPr b="true" lang="pl-PL"/>
              <a:t>Dokonaj wdrożenia kompleksowego rozwiązania służącego zabezpieczeniu punktów dostępowych (Endpoint Security Solution) – </a:t>
            </a:r>
            <a:r>
              <a:rPr lang="pl-PL"/>
              <a:t>użyj oprogramowania antywirusowego dla zastosowań biznesowych.</a:t>
            </a:r>
          </a:p>
          <a:p>
            <a:pPr lvl="1" rtl="0"/>
            <a:r>
              <a:rPr b="true" lang="pl-PL"/>
              <a:t>Edukuj użytkowników</a:t>
            </a:r>
            <a:r>
              <a:rPr lang="pl-PL"/>
              <a:t> – dziel się wiedzą na temat bezpiecznych procedur z użytkownikami i pracownikami.</a:t>
            </a:r>
          </a:p>
          <a:p>
            <a:pPr lvl="1" rtl="0"/>
            <a:r>
              <a:rPr b="true" lang="pl-PL"/>
              <a:t>Zaszyfruj dane</a:t>
            </a:r>
            <a:r>
              <a:rPr lang="pl-PL"/>
              <a:t> – zaszyfruj wszystkie wrażliwe dane firmy, w tym pocztę e-mail.</a:t>
            </a:r>
          </a:p>
          <a:p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29939453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This PowerPoint deck is divided in two parts:</a:t>
            </a:r>
          </a:p>
          <a:p>
            <a:pPr rtl="0"/>
            <a:r>
              <a:rPr lang="pl-PL"/>
              <a:t>Instructor Planning Guide</a:t>
            </a:r>
          </a:p>
          <a:p>
            <a:pPr lvl="1" rtl="0"/>
            <a:r>
              <a:rPr lang="pl-PL"/>
              <a:t>Information to help you become familiar with the chapter</a:t>
            </a:r>
          </a:p>
          <a:p>
            <a:pPr lvl="1" rtl="0"/>
            <a:r>
              <a:rPr lang="pl-PL"/>
              <a:t>Teaching aids</a:t>
            </a:r>
          </a:p>
          <a:p>
            <a:pPr rtl="0"/>
            <a:r>
              <a:rPr lang="pl-PL"/>
              <a:t>Instructor Class Presentation</a:t>
            </a:r>
          </a:p>
          <a:p>
            <a:pPr lvl="1" rtl="0"/>
            <a:r>
              <a:rPr lang="pl-PL"/>
              <a:t>Optional slides that you can use in the classroom</a:t>
            </a:r>
          </a:p>
          <a:p>
            <a:pPr lvl="1" rtl="0"/>
            <a:r>
              <a:rPr lang="pl-PL"/>
              <a:t>Begins on slide # 10</a:t>
            </a:r>
          </a:p>
          <a:p>
            <a:endParaRPr lang="en-CA" dirty="0"/>
          </a:p>
          <a:p>
            <a:pPr rtl="0"/>
            <a:r>
              <a:rPr b="true" lang="pl-PL"/>
              <a:t>Note</a:t>
            </a:r>
            <a:r>
              <a:rPr lang="pl-PL"/>
              <a:t>: Remove the Planning Guide from this presentation before sharing with anyone.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/>
              <a:t>Instructor Materials – Chapter 4 Planning Guide</a:t>
            </a:r>
          </a:p>
        </p:txBody>
      </p:sp>
    </p:spTree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4.2 Behawioralne podejście do cyberbezpieczeństwa</a:t>
            </a:r>
          </a:p>
        </p:txBody>
      </p:sp>
    </p:spTree>
    <p:extLst>
      <p:ext uri="{BB962C8B-B14F-4D97-AF65-F5344CB8AC3E}">
        <p14:creationId xmlns:p14="http://schemas.microsoft.com/office/powerpoint/2010/main" val="60750950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>
                <a:latin typeface="Arial" charset="0"/>
              </a:rPr>
              <a:t>Sieć botów (</a:t>
            </a:r>
            <a:br>
              <a:rPr lang="en-US" altLang="en-US" sz="1600" dirty="0"/>
            </a:br>
            <a:r>
              <a:rPr lang="pl-PL">
                <a:latin typeface="Arial" charset="0"/>
              </a:rPr>
              <a:t>botnet</a:t>
            </a:r>
            <a:r>
              <a:rPr sz="1600" lang="pl-PL">
                <a:latin typeface="Arial" charset="0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65" y="798944"/>
            <a:ext cx="4235014" cy="4155319"/>
          </a:xfrm>
        </p:spPr>
        <p:txBody>
          <a:bodyPr/>
          <a:lstStyle/>
          <a:p>
            <a:pPr rtl="0"/>
            <a:r>
              <a:rPr lang="pl-PL"/>
              <a:t>Sieć typu Botnet</a:t>
            </a:r>
          </a:p>
          <a:p>
            <a:pPr lvl="1" rtl="0"/>
            <a:r>
              <a:rPr lang="pl-PL"/>
              <a:t>Grupa botów, połączonych za pośrednictwem Internetu</a:t>
            </a:r>
          </a:p>
          <a:p>
            <a:pPr lvl="1" rtl="0"/>
            <a:r>
              <a:rPr lang="pl-PL"/>
              <a:t>Kontrolowana przez cyberprzestępcę lub grupę przestępczą.</a:t>
            </a:r>
          </a:p>
          <a:p>
            <a:pPr rtl="0"/>
            <a:r>
              <a:rPr lang="pl-PL"/>
              <a:t>Bot</a:t>
            </a:r>
          </a:p>
          <a:p>
            <a:pPr lvl="1" rtl="0"/>
            <a:r>
              <a:rPr lang="pl-PL"/>
              <a:t>Do zarażenia botem dochodzi zwykle podczas </a:t>
            </a:r>
            <a:br>
              <a:rPr lang="en-US" dirty="0"/>
            </a:br>
            <a:r>
              <a:rPr lang="pl-PL"/>
              <a:t>odwiedzania strony internetowej, otwierania załącznika w wiadomości e-mail</a:t>
            </a:r>
            <a:br>
              <a:rPr lang="en-US" dirty="0"/>
            </a:br>
            <a:r>
              <a:rPr lang="pl-PL"/>
              <a:t> lub otwierania zainfekowanego pliku multimedialnego.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39FC96-B1C7-44D7-93D0-50F8CC7F1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9079" y="889815"/>
            <a:ext cx="4620856" cy="336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704744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>
                <a:latin typeface="Arial" charset="0"/>
              </a:rPr>
              <a:t>Model Kill Chain </a:t>
            </a:r>
            <a:br>
              <a:rPr lang="en-US" altLang="en-US" sz="1600" dirty="0"/>
            </a:br>
            <a:r>
              <a:rPr lang="pl-PL">
                <a:latin typeface="Arial" charset="0"/>
              </a:rPr>
              <a:t>Model Kill Chain w cyberbezpieczeństwie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66" y="798943"/>
            <a:ext cx="8855868" cy="4129738"/>
          </a:xfrm>
        </p:spPr>
        <p:txBody>
          <a:bodyPr>
            <a:normAutofit/>
          </a:bodyPr>
          <a:lstStyle/>
          <a:p>
            <a:pPr marL="0" indent="0" rtl="0">
              <a:buNone/>
            </a:pPr>
            <a:r>
              <a:rPr lang="pl-PL"/>
              <a:t>Model Kill Chain to następujące po sobie etapy ataku na systemy informatyczne. </a:t>
            </a:r>
          </a:p>
          <a:p>
            <a:pPr marL="142875" lvl="1" indent="0" rtl="0">
              <a:buNone/>
            </a:pPr>
            <a:r>
              <a:rPr b="true" lang="pl-PL"/>
              <a:t>1. Rozpoznanie </a:t>
            </a:r>
            <a:r>
              <a:rPr lang="pl-PL"/>
              <a:t>– zbiera informacje</a:t>
            </a:r>
          </a:p>
          <a:p>
            <a:pPr marL="142875" lvl="1" indent="0" rtl="0">
              <a:buNone/>
            </a:pPr>
            <a:r>
              <a:rPr b="true" lang="pl-PL"/>
              <a:t>2. Uzbrojenie – </a:t>
            </a:r>
            <a:r>
              <a:rPr lang="pl-PL"/>
              <a:t>Tworzy ukierunkowany exploit </a:t>
            </a:r>
            <a:br>
              <a:rPr lang="en-US" dirty="0"/>
            </a:br>
            <a:r>
              <a:rPr lang="pl-PL"/>
              <a:t>i szkodliwy ładunek (payload)</a:t>
            </a:r>
          </a:p>
          <a:p>
            <a:pPr marL="142875" lvl="1" indent="0" rtl="0">
              <a:buNone/>
            </a:pPr>
            <a:r>
              <a:rPr b="true" lang="pl-PL"/>
              <a:t>3. Zarażenie</a:t>
            </a:r>
            <a:r>
              <a:rPr lang="pl-PL"/>
              <a:t> – wysyła exploit i szkodliwy </a:t>
            </a:r>
            <a:br>
              <a:rPr lang="en-US" dirty="0"/>
            </a:br>
            <a:r>
              <a:rPr lang="pl-PL"/>
              <a:t>ładunek (payload) do celu</a:t>
            </a:r>
          </a:p>
          <a:p>
            <a:pPr marL="142875" lvl="1" indent="0" rtl="0">
              <a:buNone/>
            </a:pPr>
            <a:r>
              <a:rPr b="true" lang="pl-PL"/>
              <a:t>4. Wykorzystanie</a:t>
            </a:r>
            <a:r>
              <a:rPr lang="pl-PL"/>
              <a:t> – exploit zostaje uruchomiony.</a:t>
            </a:r>
          </a:p>
          <a:p>
            <a:pPr marL="142875" lvl="1" indent="0" rtl="0">
              <a:buNone/>
            </a:pPr>
            <a:r>
              <a:rPr b="true" lang="pl-PL"/>
              <a:t>5. Instalacja</a:t>
            </a:r>
            <a:r>
              <a:rPr lang="pl-PL"/>
              <a:t> – instaluje złośliwe oprogramowanie i tylne furtki dostępowe (backdoors)</a:t>
            </a:r>
          </a:p>
          <a:p>
            <a:pPr marL="142875" lvl="1" indent="0" rtl="0">
              <a:buNone/>
            </a:pPr>
            <a:r>
              <a:rPr b="true" lang="pl-PL"/>
              <a:t>6. Sterowanie</a:t>
            </a:r>
            <a:r>
              <a:rPr lang="pl-PL"/>
              <a:t> – zdalne</a:t>
            </a:r>
            <a:br>
              <a:rPr lang="en-US" dirty="0"/>
            </a:br>
            <a:r>
              <a:rPr lang="pl-PL"/>
              <a:t> sterowanie poprzez specjalny kanał sterujący</a:t>
            </a:r>
            <a:br>
              <a:rPr lang="en-US" dirty="0"/>
            </a:br>
            <a:r>
              <a:rPr lang="pl-PL"/>
              <a:t> lub serwer.</a:t>
            </a:r>
          </a:p>
          <a:p>
            <a:pPr marL="142875" lvl="1" indent="0" rtl="0">
              <a:buNone/>
            </a:pPr>
            <a:r>
              <a:rPr b="true" lang="pl-PL"/>
              <a:t>7. Działanie właściwe – </a:t>
            </a:r>
            <a:r>
              <a:rPr lang="pl-PL"/>
              <a:t>wykonanie szkodliwych działań,</a:t>
            </a:r>
            <a:br>
              <a:rPr lang="en-US" dirty="0"/>
            </a:br>
            <a:r>
              <a:rPr lang="pl-PL"/>
              <a:t> bądź przeprowadzenie dodatkowych ataków na inne urządzenia w sieci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C90E7B-9E10-4BBD-A204-8CC70B273F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6901" y="1626076"/>
            <a:ext cx="4603033" cy="2621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497588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>
                <a:latin typeface="Arial" charset="0"/>
              </a:rPr>
              <a:t>Zabezpieczenia oparte na analizie zachowań </a:t>
            </a:r>
            <a:br>
              <a:rPr lang="en-US" altLang="en-US" sz="1600" dirty="0"/>
            </a:br>
            <a:r>
              <a:rPr lang="pl-PL">
                <a:latin typeface="Arial" charset="0"/>
              </a:rPr>
              <a:t>Zabezpieczenia oparte na analizie zachowań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garnek miodu (honeypot)</a:t>
            </a:r>
          </a:p>
          <a:p>
            <a:pPr lvl="1" rtl="0"/>
            <a:r>
              <a:rPr lang="pl-PL"/>
              <a:t>Przyciąga atakującego odwołując się do przewidywalnego zachowania napastników</a:t>
            </a:r>
          </a:p>
          <a:p>
            <a:pPr lvl="1" rtl="0"/>
            <a:r>
              <a:rPr lang="pl-PL"/>
              <a:t>Przechwytuje, rejestruje i analizuje zachowania napastników</a:t>
            </a:r>
          </a:p>
          <a:p>
            <a:pPr lvl="1" rtl="0"/>
            <a:r>
              <a:rPr lang="pl-PL"/>
              <a:t>Administrator może zdobyć większą ilość wiedzy i stworzyć skuteczniejszą obronę</a:t>
            </a:r>
          </a:p>
          <a:p>
            <a:pPr rtl="0"/>
            <a:r>
              <a:rPr lang="pl-PL"/>
              <a:t>Architektura Zabezpieczeń przed Cyberzagrożeniami (Cyber Threat Defense Solution Architecture) firmy Cisco </a:t>
            </a:r>
          </a:p>
          <a:p>
            <a:pPr lvl="1" rtl="0"/>
            <a:r>
              <a:rPr lang="pl-PL"/>
              <a:t>Wykorzystuje wykrywanie zagrożeń i wskaźniki oparte na analizie zachowań</a:t>
            </a:r>
          </a:p>
          <a:p>
            <a:pPr lvl="1" rtl="0"/>
            <a:r>
              <a:rPr lang="pl-PL"/>
              <a:t>Zapewnia lepszy wgląd w informacje, znajomość kontekstu oraz kontrolę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89D07E-30D1-4B55-A9A5-F6B9A6213B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2304" y="2234517"/>
            <a:ext cx="4198372" cy="246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125221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>
                <a:latin typeface="Arial" charset="0"/>
              </a:rPr>
              <a:t>NetFlow i cyberataki </a:t>
            </a:r>
            <a:br>
              <a:rPr lang="en-US" altLang="en-US" sz="1600" dirty="0"/>
            </a:br>
            <a:r>
              <a:rPr lang="pl-PL">
                <a:latin typeface="Arial" charset="0"/>
              </a:rPr>
              <a:t>Netflow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Gromadzi informacje na temat danych przepływających przez sieć</a:t>
            </a:r>
          </a:p>
          <a:p>
            <a:pPr rtl="0"/>
            <a:r>
              <a:rPr lang="pl-PL"/>
              <a:t>Ważny element w procesie wykrywania i analizie zachowań.</a:t>
            </a:r>
          </a:p>
          <a:p>
            <a:pPr rtl="0"/>
            <a:r>
              <a:rPr lang="pl-PL"/>
              <a:t>Ustalenie podstawowych zachowań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89FEF7-BD61-4733-BB2C-0DC22591C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7594" y="1937198"/>
            <a:ext cx="5025450" cy="277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950411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4.3 Polityka Cisco wobec cyberbezpieczeństwa</a:t>
            </a:r>
          </a:p>
        </p:txBody>
      </p:sp>
    </p:spTree>
    <p:extLst>
      <p:ext uri="{BB962C8B-B14F-4D97-AF65-F5344CB8AC3E}">
        <p14:creationId xmlns:p14="http://schemas.microsoft.com/office/powerpoint/2010/main" val="2056738036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>
                <a:latin typeface="Arial" charset="0"/>
              </a:rPr>
              <a:t>Zespół Reagowania na Incydenty Bezpieczeństwa Komputerowego (CSIRT) </a:t>
            </a:r>
            <a:br>
              <a:rPr lang="en-US" altLang="en-US" sz="1600" dirty="0"/>
            </a:br>
            <a:r>
              <a:rPr lang="pl-PL">
                <a:latin typeface="Arial" charset="0"/>
              </a:rPr>
              <a:t>CSIRT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Zespół Reagowania na Incydenty Bezpieczeństwa Komputerowego (CSIRT)</a:t>
            </a:r>
          </a:p>
          <a:p>
            <a:pPr lvl="1" rtl="0"/>
            <a:r>
              <a:rPr lang="pl-PL"/>
              <a:t>zapewnia ochronę firmy, systemu oraz danych przez wykonywanie kompleksowej analizy incydentów w zakresie bezpieczeństwa.</a:t>
            </a:r>
          </a:p>
          <a:p>
            <a:pPr lvl="1" rtl="0"/>
            <a:r>
              <a:rPr lang="pl-PL"/>
              <a:t>oferuje prewencyjną ocenę zagrożeń, minimalizację potencjalnych szkód, analizę schematów ataków oraz przegląd architektury zabezpieczeń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B9532C-13D6-44AC-9CA9-F85FFE551A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334" y="2236260"/>
            <a:ext cx="4138008" cy="23953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2233A9-5F79-448A-98A4-0B72C0D729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3840" y="2296101"/>
            <a:ext cx="1879529" cy="227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642951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>
                <a:latin typeface="Arial" charset="0"/>
              </a:rPr>
              <a:t>Poradnik bezpieczeństwa </a:t>
            </a:r>
            <a:br>
              <a:rPr lang="en-US" altLang="en-US" sz="1600" dirty="0"/>
            </a:br>
            <a:r>
              <a:rPr lang="pl-PL">
                <a:latin typeface="Arial" charset="0"/>
              </a:rPr>
              <a:t>Poradnik bezpieczeństwa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Zestaw zapytań wykonywanych na źródłowych rejestrach danych. Wykonanie takich zapytań prowadzi do wykrycia incydentu i odpowiedniego przeciwdziałania.</a:t>
            </a:r>
          </a:p>
          <a:p>
            <a:pPr rtl="0"/>
            <a:r>
              <a:rPr lang="pl-PL"/>
              <a:t>Do czego ma służyć?</a:t>
            </a:r>
          </a:p>
          <a:p>
            <a:pPr lvl="1" rtl="0"/>
            <a:r>
              <a:rPr lang="pl-PL"/>
              <a:t>Wykrycia zainfekowanych komputerów.</a:t>
            </a:r>
          </a:p>
          <a:p>
            <a:pPr lvl="1" rtl="0"/>
            <a:r>
              <a:rPr lang="pl-PL"/>
              <a:t>Wykrycia podejrzanej aktywności sieciowej.</a:t>
            </a:r>
          </a:p>
          <a:p>
            <a:pPr lvl="1" rtl="0"/>
            <a:r>
              <a:rPr lang="pl-PL"/>
              <a:t>Wykrycia nietypowych prób uwierzytelnienia.</a:t>
            </a:r>
          </a:p>
          <a:p>
            <a:pPr lvl="1" rtl="0"/>
            <a:r>
              <a:rPr lang="pl-PL"/>
              <a:t>Opisania i zrozumienia charakteru ruchu sieciowego.</a:t>
            </a:r>
          </a:p>
          <a:p>
            <a:pPr lvl="1" rtl="0"/>
            <a:r>
              <a:rPr lang="pl-PL"/>
              <a:t>Dostarczenia zwięzłych zestawień </a:t>
            </a:r>
            <a:br>
              <a:rPr lang="en-US" dirty="0"/>
            </a:br>
            <a:r>
              <a:rPr lang="pl-PL"/>
              <a:t>statystyk, wartości liczbowych oraz wykrytych zależności.</a:t>
            </a:r>
          </a:p>
          <a:p>
            <a:pPr lvl="1" rtl="0"/>
            <a:r>
              <a:rPr lang="pl-PL"/>
              <a:t>Zapewnienia przejrzystego i szybkiego dostępu do statystyk i danych.</a:t>
            </a:r>
          </a:p>
          <a:p>
            <a:pPr lvl="1" rtl="0"/>
            <a:r>
              <a:rPr lang="pl-PL"/>
              <a:t>Skojarzenia współwystępowania określonych zdarzeń we wszystkich znanych źródłach.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DE7807-53D6-4ECB-9717-564B03AD6B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1015" y="1454727"/>
            <a:ext cx="3664468" cy="2380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397577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>
                <a:latin typeface="Arial" charset="0"/>
              </a:rPr>
              <a:t>Narzędzia do wykrywania i zapobiegania incydentom</a:t>
            </a:r>
            <a:br>
              <a:rPr lang="en-US" sz="1600" dirty="0">
                <a:latin typeface="Arial" charset="0"/>
              </a:rPr>
            </a:br>
            <a:r>
              <a:rPr lang="pl-PL">
                <a:latin typeface="Arial" charset="0"/>
              </a:rPr>
              <a:t> Narzędzia do wykrywania i zapobiegania incydentom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System zarządzania informacjami i zdarzeniami związanymi z bezpieczeństwem (SIEM)</a:t>
            </a:r>
          </a:p>
          <a:p>
            <a:pPr lvl="1" rtl="0"/>
            <a:r>
              <a:rPr lang="pl-PL"/>
              <a:t>Oprogramowanie zbierające i analizujące alerty zabezpieczeń, dzienniki i inne dane w czasie rzeczywistym, a także dane historyczne z urządzeń zabezpieczających w sieci</a:t>
            </a:r>
          </a:p>
          <a:p>
            <a:pPr rtl="0"/>
            <a:r>
              <a:rPr lang="pl-PL"/>
              <a:t>Oprogramowanie do zapobiegania utraty danych (DLP)</a:t>
            </a:r>
          </a:p>
          <a:p>
            <a:pPr lvl="1" rtl="0"/>
            <a:r>
              <a:rPr lang="pl-PL"/>
              <a:t>Chroni poufne dane przed kradzieżą</a:t>
            </a:r>
            <a:br>
              <a:rPr lang="en-US" dirty="0"/>
            </a:br>
            <a:r>
              <a:rPr lang="pl-PL"/>
              <a:t> bądź wyciekiem z sieci.</a:t>
            </a:r>
          </a:p>
          <a:p>
            <a:pPr lvl="1" rtl="0"/>
            <a:r>
              <a:rPr lang="pl-PL"/>
              <a:t>Zaprojektowany do monitorowania i ochrony danych</a:t>
            </a:r>
            <a:br>
              <a:rPr lang="en-US" dirty="0"/>
            </a:br>
            <a:r>
              <a:rPr lang="pl-PL"/>
              <a:t> w trzech różnych stanach</a:t>
            </a:r>
          </a:p>
          <a:p>
            <a:pPr rtl="0"/>
            <a:r>
              <a:rPr lang="pl-PL"/>
              <a:t>Silnik usług tożsamościowych firmy Cisco (Cisco ISE) </a:t>
            </a:r>
            <a:br>
              <a:rPr lang="en-US" dirty="0"/>
            </a:br>
            <a:r>
              <a:rPr lang="pl-PL"/>
              <a:t>oraz Architektura TrustSec</a:t>
            </a:r>
          </a:p>
          <a:p>
            <a:pPr lvl="1" rtl="0"/>
            <a:r>
              <a:rPr lang="pl-PL"/>
              <a:t>Wykorzystuje politykę kontroli dostępu opartą o przydział ról</a:t>
            </a:r>
          </a:p>
          <a:p>
            <a:endParaRPr lang="en-CA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FD5ED79-E4FC-4218-8728-E9F29CD501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8818" y="2363010"/>
            <a:ext cx="4671858" cy="234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83617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>
                <a:latin typeface="Arial" charset="0"/>
              </a:rPr>
              <a:t>IDS i IPS</a:t>
            </a:r>
            <a:br>
              <a:rPr lang="en-US" sz="1600" dirty="0">
                <a:latin typeface="Arial" charset="0"/>
              </a:rPr>
            </a:br>
            <a:r>
              <a:rPr lang="pl-PL">
                <a:latin typeface="Arial" charset="0"/>
              </a:rPr>
              <a:t>IDS i 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System Wykrywania Włamań (ang. Intrusion Detection System, IDS)</a:t>
            </a:r>
          </a:p>
          <a:p>
            <a:pPr lvl="1" rtl="0"/>
            <a:r>
              <a:rPr lang="pl-PL"/>
              <a:t>Zwykle działający w trybie offline</a:t>
            </a:r>
          </a:p>
          <a:p>
            <a:pPr lvl="1" rtl="0"/>
            <a:r>
              <a:rPr lang="pl-PL"/>
              <a:t>Nie zapobiega atakom</a:t>
            </a:r>
          </a:p>
          <a:p>
            <a:pPr lvl="1" rtl="0"/>
            <a:r>
              <a:rPr lang="pl-PL"/>
              <a:t>Działa na zasadzie: Wykryj, zarejestruj i zgłoś</a:t>
            </a:r>
          </a:p>
          <a:p>
            <a:pPr rtl="0"/>
            <a:r>
              <a:rPr lang="pl-PL"/>
              <a:t>System Zapobiegania Włamaniom (ang. Intrusion Prevention System, IPS)</a:t>
            </a:r>
          </a:p>
          <a:p>
            <a:pPr lvl="1" rtl="0"/>
            <a:r>
              <a:rPr lang="pl-PL"/>
              <a:t>Możliwość blokowania lub odrzucania ruchu sieciowego na podstawie określonych reguł lub dopasowania sygnatury.</a:t>
            </a:r>
          </a:p>
          <a:p>
            <a:pPr rtl="0"/>
            <a:r>
              <a:rPr lang="pl-PL"/>
              <a:t>Systemy IDS/IPS:</a:t>
            </a:r>
          </a:p>
          <a:p>
            <a:pPr lvl="1" rtl="0"/>
            <a:r>
              <a:rPr lang="pl-PL"/>
              <a:t>Snort</a:t>
            </a:r>
          </a:p>
          <a:p>
            <a:pPr lvl="1" rtl="0"/>
            <a:r>
              <a:rPr lang="pl-PL"/>
              <a:t>Sourcefire (firmy Cisco) 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633828-C65D-4075-BDE7-0CE9172304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0272" y="3019850"/>
            <a:ext cx="5197079" cy="163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39609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Rozdział 4: Ochrona organizacji</a:t>
            </a:r>
          </a:p>
        </p:txBody>
      </p:sp>
      <p:sp>
        <p:nvSpPr>
          <p:cNvPr id="3" name="Rectangle 2"/>
          <p:cNvSpPr/>
          <p:nvPr/>
        </p:nvSpPr>
        <p:spPr>
          <a:xfrm>
            <a:off x="628650" y="34360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rtl="0"/>
            <a:r>
              <a:rPr b="true" lang="pl-PL"/>
              <a:t>Poradnik planowania – Wprowadzenie do cyberbezpieczeństwa (wersja 2.1)</a:t>
            </a:r>
          </a:p>
        </p:txBody>
      </p:sp>
    </p:spTree>
    <p:extLst>
      <p:ext uri="{BB962C8B-B14F-4D97-AF65-F5344CB8AC3E}">
        <p14:creationId xmlns:p14="http://schemas.microsoft.com/office/powerpoint/2010/main" val="914249568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4.4 Podsumowanie rozdziału</a:t>
            </a:r>
          </a:p>
        </p:txBody>
      </p:sp>
    </p:spTree>
    <p:extLst>
      <p:ext uri="{BB962C8B-B14F-4D97-AF65-F5344CB8AC3E}">
        <p14:creationId xmlns:p14="http://schemas.microsoft.com/office/powerpoint/2010/main" val="3293300080"/>
      </p:ext>
    </p:extLst>
  </p:cSld>
  <p:clrMapOvr>
    <a:masterClrMapping/>
  </p:clrMapOvr>
  <p:transition spd="slow">
    <p:wip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>
                <a:latin typeface="Arial" charset="0"/>
              </a:rPr>
              <a:t>Zebranie informacji</a:t>
            </a:r>
            <a:br>
              <a:rPr lang="en-US" sz="1600" dirty="0">
                <a:latin typeface="Arial" charset="0"/>
              </a:rPr>
            </a:br>
            <a:r>
              <a:rPr lang="pl-PL">
                <a:latin typeface="Arial" charset="0"/>
              </a:rPr>
              <a:t>Podsumowanie rozdziału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sz="1400" lang="pl-PL"/>
              <a:t>Opisz różne typy zapór sieciowych i środków bezpieczeństwa.</a:t>
            </a:r>
          </a:p>
          <a:p>
            <a:pPr rtl="0"/>
            <a:r>
              <a:rPr sz="1400" lang="pl-PL"/>
              <a:t>Opisz różne metody wykrywania złośliwego oprogramowania oraz ataków w czasie rzeczywistym.</a:t>
            </a:r>
          </a:p>
          <a:p>
            <a:pPr rtl="0"/>
            <a:r>
              <a:rPr sz="1400" lang="pl-PL"/>
              <a:t>Opisz najlepsze praktyki bezpieczeństwa dla organizacji.</a:t>
            </a:r>
          </a:p>
          <a:p>
            <a:pPr rtl="0"/>
            <a:r>
              <a:rPr sz="1400" lang="pl-PL"/>
              <a:t>Zdefiniuj botnet, model Kill Chain oraz zabezpieczenia oparte na analizie zachowań (behavior-based security).</a:t>
            </a:r>
          </a:p>
          <a:p>
            <a:pPr rtl="0"/>
            <a:r>
              <a:rPr sz="1400" lang="pl-PL"/>
              <a:t>Wyjaśnij, w jaki sposób NetFlow pomaga bronić się przed cyberatakami.</a:t>
            </a:r>
          </a:p>
          <a:p>
            <a:pPr rtl="0"/>
            <a:r>
              <a:rPr sz="1400" lang="pl-PL"/>
              <a:t>Zidentyfikuj funkcję zespołu CSIRT w firmie Cisco.</a:t>
            </a:r>
          </a:p>
          <a:p>
            <a:pPr rtl="0"/>
            <a:r>
              <a:rPr sz="1400" lang="pl-PL"/>
              <a:t>Wyjaśnij do czego służy poradnik bezpieczeństwa (security playbook).</a:t>
            </a:r>
          </a:p>
          <a:p>
            <a:pPr rtl="0"/>
            <a:r>
              <a:rPr sz="1400" lang="pl-PL"/>
              <a:t>Zidentyfikuj narzędzia używane do wykrywania i zapobiegania incydentom.</a:t>
            </a:r>
          </a:p>
          <a:p>
            <a:pPr rtl="0"/>
            <a:r>
              <a:rPr sz="1400" lang="pl-PL"/>
              <a:t>Zdefiniuj IDS i IPS.</a:t>
            </a:r>
          </a:p>
        </p:txBody>
      </p:sp>
    </p:spTree>
    <p:extLst>
      <p:ext uri="{BB962C8B-B14F-4D97-AF65-F5344CB8AC3E}">
        <p14:creationId xmlns:p14="http://schemas.microsoft.com/office/powerpoint/2010/main" val="1089115902"/>
      </p:ext>
    </p:extLst>
  </p:cSld>
  <p:clrMapOvr>
    <a:masterClrMapping/>
  </p:clrMapOvr>
  <p:transition spd="slow">
    <p:wip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rtl="0">
              <a:spcBef>
                <a:spcPct val="30000"/>
              </a:spcBef>
              <a:buNone/>
            </a:pPr>
            <a:r>
              <a:rPr lang="pl-PL"/>
              <a:t>What activities are associated with this chapter?</a:t>
            </a: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 rtl="0"/>
            <a:r>
              <a:rPr lang="pl-PL"/>
              <a:t>Chapter 4: Activities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0145088"/>
              </p:ext>
            </p:extLst>
          </p:nvPr>
        </p:nvGraphicFramePr>
        <p:xfrm>
          <a:off x="457291" y="1122081"/>
          <a:ext cx="8059692" cy="1749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8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18526">
                  <a:extLst>
                    <a:ext uri="{9D8B030D-6E8A-4147-A177-3AD203B41FA5}">
                      <a16:colId xmlns:a16="http://schemas.microsoft.com/office/drawing/2014/main" val="3156509146"/>
                    </a:ext>
                  </a:extLst>
                </a:gridCol>
                <a:gridCol w="46528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347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200" lang="pl-PL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200" lang="pl-PL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200" lang="pl-PL"/>
                        <a:t>Activity Name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 rtl="0"/>
                      <a:r>
                        <a:rPr sz="1100" lang="pl-PL"/>
                        <a:t>4.1.1.2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/>
                        <a:t>Interactive 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/>
                        <a:t>Identify the Firewall Type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 rtl="0"/>
                      <a:r>
                        <a:rPr sz="1100" lang="pl-PL"/>
                        <a:t>4.1.1.4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/>
                        <a:t>Interactive 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/>
                        <a:t>Identify the Port Scan Response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 rtl="0"/>
                      <a:r>
                        <a:rPr sz="1100" lang="pl-PL"/>
                        <a:t>4.1.2.2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100" lang="pl-PL"/>
                        <a:t>Interactive 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100" lang="pl-PL"/>
                        <a:t>Identify the Security Appliance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 rtl="0"/>
                      <a:r>
                        <a:rPr sz="1100" lang="pl-PL"/>
                        <a:t>4.2.2.2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100" lang="pl-PL"/>
                        <a:t>Interactive 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100" lang="pl-PL"/>
                        <a:t>Order the Stages of the Kill Chain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 rtl="0"/>
                      <a:r>
                        <a:rPr sz="1100" lang="pl-PL"/>
                        <a:t>4.3.4.2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100" lang="pl-PL"/>
                        <a:t>Interactive Activity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/>
                        <a:t>Identify Cybersecurity Approach Terminology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27372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 rtl="0">
              <a:spcBef>
                <a:spcPct val="30000"/>
              </a:spcBef>
            </a:pPr>
            <a:r>
              <a:rPr lang="pl-PL"/>
              <a:t>Students should complete Chapter 4, “Assessment” after completing Chapter 4.</a:t>
            </a:r>
          </a:p>
          <a:p>
            <a:pPr eaLnBrk="1" hangingPunct="1" rtl="0">
              <a:spcBef>
                <a:spcPct val="30000"/>
              </a:spcBef>
            </a:pPr>
            <a:r>
              <a:rPr lang="pl-PL"/>
              <a:t>Quizzes and other activities can be used to informally assess student progress.</a:t>
            </a:r>
          </a:p>
        </p:txBody>
      </p:sp>
      <p:sp>
        <p:nvSpPr>
          <p:cNvPr id="7170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 rtl="0"/>
            <a:r>
              <a:rPr lang="pl-PL"/>
              <a:t>Chapter 4: Assessment</a:t>
            </a:r>
          </a:p>
        </p:txBody>
      </p:sp>
    </p:spTree>
    <p:extLst>
      <p:ext uri="{BB962C8B-B14F-4D97-AF65-F5344CB8AC3E}">
        <p14:creationId xmlns:p14="http://schemas.microsoft.com/office/powerpoint/2010/main" val="1296080354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rtl="0">
              <a:lnSpc>
                <a:spcPct val="85000"/>
              </a:lnSpc>
              <a:spcBef>
                <a:spcPct val="30000"/>
              </a:spcBef>
              <a:buNone/>
            </a:pPr>
            <a:r>
              <a:rPr lang="pl-PL"/>
              <a:t>Prior to teaching Chapter 4, the instructor should:</a:t>
            </a:r>
          </a:p>
          <a:p>
            <a:pPr eaLnBrk="1" hangingPunct="1" rtl="0">
              <a:lnSpc>
                <a:spcPct val="85000"/>
              </a:lnSpc>
              <a:spcBef>
                <a:spcPct val="30000"/>
              </a:spcBef>
            </a:pPr>
            <a:r>
              <a:rPr lang="pl-PL"/>
              <a:t>Complete Chapter 4, “Assessment.”</a:t>
            </a:r>
          </a:p>
          <a:p>
            <a:pPr rtl="0">
              <a:lnSpc>
                <a:spcPct val="85000"/>
              </a:lnSpc>
              <a:spcBef>
                <a:spcPct val="30000"/>
              </a:spcBef>
            </a:pPr>
            <a:r>
              <a:rPr lang="pl-PL"/>
              <a:t>Review the Additional Resources and Activities document in the Student Resources for possible additional resources and activities.</a:t>
            </a:r>
          </a:p>
          <a:p>
            <a:pPr eaLnBrk="1" hangingPunct="1" rtl="0">
              <a:lnSpc>
                <a:spcPct val="85000"/>
              </a:lnSpc>
              <a:spcBef>
                <a:spcPct val="30000"/>
              </a:spcBef>
            </a:pPr>
            <a:r>
              <a:rPr lang="pl-PL"/>
              <a:t>The objectives of this chapter are: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the various types of firewalls.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different types of security appliances.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different methods of detecting attacks in real time.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methods of detecting malware.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security best practices for organizations.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Define the term botnet.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Define the term kill chain.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/>
              <a:t>Chapter 4: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37934136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 rtl="0">
              <a:lnSpc>
                <a:spcPct val="85000"/>
              </a:lnSpc>
              <a:spcBef>
                <a:spcPct val="30000"/>
              </a:spcBef>
              <a:buClr>
                <a:srgbClr val="58585B"/>
              </a:buClr>
            </a:pPr>
            <a:r>
              <a:rPr lang="pl-PL"/>
              <a:t>The objectives of this chapter are: (Cont.)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Define behavior-based security.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Explain how NetFlow helps to defend against cyberattacks.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Identify the function of CSIRT within Cisco.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Explain the purpose of a security playbook.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Identify tools used for incident prevention and detection.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Define IDS and IPS.</a:t>
            </a: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/>
              <a:t>Chapter 4: Best Practices (Cont.)</a:t>
            </a:r>
          </a:p>
        </p:txBody>
      </p:sp>
    </p:spTree>
    <p:extLst>
      <p:ext uri="{BB962C8B-B14F-4D97-AF65-F5344CB8AC3E}">
        <p14:creationId xmlns:p14="http://schemas.microsoft.com/office/powerpoint/2010/main" val="1940934610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>
              <a:lnSpc>
                <a:spcPct val="85000"/>
              </a:lnSpc>
              <a:spcBef>
                <a:spcPct val="30000"/>
              </a:spcBef>
              <a:defRPr/>
            </a:pPr>
            <a:r>
              <a:rPr lang="pl-PL"/>
              <a:t>For additional help with teaching strategies, including lesson plans, analogies for difficult concepts, and discussion topics, visit the </a:t>
            </a:r>
            <a:r>
              <a:rPr lang="pl-PL">
                <a:hlinkClick r:id="rId3"/>
              </a:rPr>
              <a:t>Community Forums </a:t>
            </a:r>
            <a:r>
              <a:rPr lang="pl-PL"/>
              <a:t>.</a:t>
            </a:r>
          </a:p>
          <a:p>
            <a:pPr rtl="0">
              <a:lnSpc>
                <a:spcPct val="85000"/>
              </a:lnSpc>
              <a:spcBef>
                <a:spcPct val="30000"/>
              </a:spcBef>
              <a:defRPr/>
            </a:pPr>
            <a:r>
              <a:rPr lang="pl-PL"/>
              <a:t>If you have lesson plans or resources that you would like to share, upload them to the Community Forums in order to help other instructors.</a:t>
            </a:r>
          </a:p>
        </p:txBody>
      </p:sp>
      <p:sp>
        <p:nvSpPr>
          <p:cNvPr id="13314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 rtl="0"/>
            <a:r>
              <a:rPr lang="pl-PL"/>
              <a:t>Chapter 4: Additional Help</a:t>
            </a:r>
          </a:p>
        </p:txBody>
      </p:sp>
    </p:spTree>
    <p:extLst>
      <p:ext uri="{BB962C8B-B14F-4D97-AF65-F5344CB8AC3E}">
        <p14:creationId xmlns:p14="http://schemas.microsoft.com/office/powerpoint/2010/main" val="1849301981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168022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8320</TotalTime>
  <Words>1764</Words>
  <Application>Microsoft Office PowerPoint</Application>
  <PresentationFormat>On-screen Show (16:9)</PresentationFormat>
  <Paragraphs>311</Paragraphs>
  <Slides>32</Slides>
  <Notes>30</Notes>
  <HiddenSlides>7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Wingdings</vt:lpstr>
      <vt:lpstr>Default Theme</vt:lpstr>
      <vt:lpstr>Chapter 4: Protecting the Organization</vt:lpstr>
      <vt:lpstr>Instructor Materials – Chapter 4 Planning Guide</vt:lpstr>
      <vt:lpstr>Chapter 4: Protecting the Organization</vt:lpstr>
      <vt:lpstr>Chapter 4: Activities</vt:lpstr>
      <vt:lpstr>Chapter 4: Assessment</vt:lpstr>
      <vt:lpstr>Chapter 4: Best Practices</vt:lpstr>
      <vt:lpstr>Chapter 4: Best Practices (Cont.)</vt:lpstr>
      <vt:lpstr>Chapter 4: Additional Help</vt:lpstr>
      <vt:lpstr>PowerPoint Presentation</vt:lpstr>
      <vt:lpstr>Chapter 4: Protecting the Organization</vt:lpstr>
      <vt:lpstr>Chapter 4 - Sections &amp; Objectives</vt:lpstr>
      <vt:lpstr>Chapter 4 - Sections &amp; Objectives (Cont.)</vt:lpstr>
      <vt:lpstr>4.1 Firewalls</vt:lpstr>
      <vt:lpstr>Firewalls Types Firewall Types</vt:lpstr>
      <vt:lpstr>Firewall Types Port Scanning</vt:lpstr>
      <vt:lpstr>Security Appliances Security Appliances</vt:lpstr>
      <vt:lpstr>Detecting Attacks in Real Time Detecting Attacks in Real Time</vt:lpstr>
      <vt:lpstr>Detecting Malware Protecting Against Malware</vt:lpstr>
      <vt:lpstr>Security Best Practices Security Best Practices</vt:lpstr>
      <vt:lpstr>4.2 Behavior Approach to Cybersecurity</vt:lpstr>
      <vt:lpstr>Botnet Botnet</vt:lpstr>
      <vt:lpstr>Kill Chain The Kill Chain in Cyberdefense</vt:lpstr>
      <vt:lpstr>Behavior-Based Security Behavior-Based Security</vt:lpstr>
      <vt:lpstr>NetFlow and Cyberattacks Netflow</vt:lpstr>
      <vt:lpstr>4.3 Cisco’s Approach to Cybersecurity</vt:lpstr>
      <vt:lpstr>CSIRT CSIRT</vt:lpstr>
      <vt:lpstr>Security Playbook Security Playbook</vt:lpstr>
      <vt:lpstr>Tools for Incident Prevention and Detection Tools for Incident Prevention and Detection</vt:lpstr>
      <vt:lpstr>IDS and IPS IDS and IPS</vt:lpstr>
      <vt:lpstr>4.4 Chapter Summary</vt:lpstr>
      <vt:lpstr>Summary Chapter Summary</vt:lpstr>
      <vt:lpstr>PowerPoint Presentation</vt:lpstr>
    </vt:vector>
  </TitlesOfParts>
  <Company>Cisco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Sukyi</cp:lastModifiedBy>
  <cp:revision>296</cp:revision>
  <dcterms:created xsi:type="dcterms:W3CDTF">2016-08-22T22:27:36Z</dcterms:created>
  <dcterms:modified xsi:type="dcterms:W3CDTF">2017-12-18T18:51:45Z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</Properties>
</file>